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93" r:id="rId2"/>
    <p:sldId id="257" r:id="rId3"/>
    <p:sldId id="267" r:id="rId4"/>
    <p:sldId id="276" r:id="rId5"/>
    <p:sldId id="275" r:id="rId6"/>
    <p:sldId id="260" r:id="rId7"/>
    <p:sldId id="261" r:id="rId8"/>
    <p:sldId id="266" r:id="rId9"/>
    <p:sldId id="262" r:id="rId10"/>
    <p:sldId id="268" r:id="rId11"/>
    <p:sldId id="269" r:id="rId12"/>
    <p:sldId id="270" r:id="rId13"/>
    <p:sldId id="277" r:id="rId14"/>
    <p:sldId id="271" r:id="rId15"/>
    <p:sldId id="278" r:id="rId16"/>
    <p:sldId id="280" r:id="rId17"/>
    <p:sldId id="281" r:id="rId18"/>
    <p:sldId id="282" r:id="rId19"/>
    <p:sldId id="272" r:id="rId20"/>
    <p:sldId id="279" r:id="rId21"/>
    <p:sldId id="283" r:id="rId22"/>
    <p:sldId id="284" r:id="rId23"/>
    <p:sldId id="286" r:id="rId24"/>
    <p:sldId id="273" r:id="rId25"/>
    <p:sldId id="287" r:id="rId26"/>
    <p:sldId id="288" r:id="rId27"/>
    <p:sldId id="274" r:id="rId28"/>
    <p:sldId id="289" r:id="rId29"/>
    <p:sldId id="30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B254"/>
    <a:srgbClr val="056468"/>
    <a:srgbClr val="E95544"/>
    <a:srgbClr val="F52300"/>
    <a:srgbClr val="813C80"/>
    <a:srgbClr val="FF5F5B"/>
    <a:srgbClr val="FF2600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36"/>
    <p:restoredTop sz="92652"/>
  </p:normalViewPr>
  <p:slideViewPr>
    <p:cSldViewPr snapToGrid="0" snapToObjects="1">
      <p:cViewPr varScale="1">
        <p:scale>
          <a:sx n="89" d="100"/>
          <a:sy n="89" d="100"/>
        </p:scale>
        <p:origin x="1632" y="176"/>
      </p:cViewPr>
      <p:guideLst>
        <p:guide orient="horz" pos="35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vasilevs/Dropbox/ODG_Shared_Folder/Presentations/Biocuration/Biocuration2018/ISB_Workshop_2018-02-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0591086470424131"/>
                  <c:y val="0.06394552793765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 Narrow" charset="0"/>
                      <a:ea typeface="Arial Narrow" charset="0"/>
                      <a:cs typeface="Arial Narrow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845151775526"/>
                      <c:h val="0.0451552151240811"/>
                    </c:manualLayout>
                  </c15:layout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 Narrow" charset="0"/>
                      <a:ea typeface="Arial Narrow" charset="0"/>
                      <a:cs typeface="Arial Narrow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 Narrow" charset="0"/>
                      <a:ea typeface="Arial Narrow" charset="0"/>
                      <a:cs typeface="Arial Narrow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965040141676881"/>
                  <c:y val="-0.08908642366824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 Narrow" charset="0"/>
                      <a:ea typeface="Arial Narrow" charset="0"/>
                      <a:cs typeface="Arial Narrow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24538212452334"/>
                  <c:y val="-0.05006972435653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 Narrow" charset="0"/>
                      <a:ea typeface="Arial Narrow" charset="0"/>
                      <a:cs typeface="Arial Narrow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Arial Narrow" charset="0"/>
                    <a:ea typeface="Arial Narrow" charset="0"/>
                    <a:cs typeface="Arial Narrow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Sheet2!$C$1:$C$5</c:f>
              <c:strCache>
                <c:ptCount val="5"/>
                <c:pt idx="0">
                  <c:v>Less than 1 year</c:v>
                </c:pt>
                <c:pt idx="1">
                  <c:v>1-3 years</c:v>
                </c:pt>
                <c:pt idx="2">
                  <c:v>3-5 years</c:v>
                </c:pt>
                <c:pt idx="3">
                  <c:v>6-10 years</c:v>
                </c:pt>
                <c:pt idx="4">
                  <c:v>Greater than 10 years</c:v>
                </c:pt>
              </c:strCache>
            </c:strRef>
          </c:cat>
          <c:val>
            <c:numRef>
              <c:f>Sheet2!$D$1:$D$5</c:f>
              <c:numCache>
                <c:formatCode>0%</c:formatCode>
                <c:ptCount val="5"/>
                <c:pt idx="0">
                  <c:v>0.031</c:v>
                </c:pt>
                <c:pt idx="1">
                  <c:v>0.107</c:v>
                </c:pt>
                <c:pt idx="2">
                  <c:v>0.061</c:v>
                </c:pt>
                <c:pt idx="3">
                  <c:v>0.244</c:v>
                </c:pt>
                <c:pt idx="4">
                  <c:v>0.557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39D14-1079-0040-BE8F-66F406A57B37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A99A8-2E13-8C46-8134-59999A5A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8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ounproject.com/jevgeni.striganov" TargetMode="External"/><Relationship Id="rId4" Type="http://schemas.openxmlformats.org/officeDocument/2006/relationships/hyperlink" Target="https://thenounproject.com/SimpleIcons" TargetMode="External"/><Relationship Id="rId5" Type="http://schemas.openxmlformats.org/officeDocument/2006/relationships/hyperlink" Target="https://thenounproject.com/magico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s://thenounproject.com/AntonisMakriyannis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Team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Jevgeni Striganov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EE</a:t>
            </a:r>
            <a:endParaRPr lang="en-US" dirty="0" smtClean="0"/>
          </a:p>
          <a:p>
            <a:r>
              <a:rPr lang="en-US" dirty="0" smtClean="0"/>
              <a:t>Email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Icon Solid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Audience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Magicon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HU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A99A8-2E13-8C46-8134-59999A5AC4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86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credit: Noun Project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Antonis Makriyannis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GR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A99A8-2E13-8C46-8134-59999A5AC4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6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A99A8-2E13-8C46-8134-59999A5AC4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74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A99A8-2E13-8C46-8134-59999A5AC4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17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A99A8-2E13-8C46-8134-59999A5AC4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4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56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Kelson Sans" charset="0"/>
                <a:ea typeface="Kelson Sans" charset="0"/>
                <a:cs typeface="Kelson Sans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Kelson Sans" charset="0"/>
                <a:ea typeface="Kelson Sans" charset="0"/>
                <a:cs typeface="Kelson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98D0-A5F1-084E-A15D-86B31D2C21E6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8A3A-38EA-7748-84DB-7277060088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41934"/>
            <a:ext cx="4811772" cy="12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4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304144"/>
          </a:xfrm>
          <a:prstGeom prst="rect">
            <a:avLst/>
          </a:prstGeom>
          <a:solidFill>
            <a:srgbClr val="0564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53" y="182562"/>
            <a:ext cx="10515600" cy="93901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Kelson Sans" charset="0"/>
                <a:ea typeface="Kelson Sans" charset="0"/>
                <a:cs typeface="Kelson Sans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553" y="1632353"/>
            <a:ext cx="10515600" cy="4351338"/>
          </a:xfrm>
        </p:spPr>
        <p:txBody>
          <a:bodyPr/>
          <a:lstStyle>
            <a:lvl1pPr>
              <a:defRPr>
                <a:latin typeface="Kelson Sans" charset="0"/>
                <a:ea typeface="Kelson Sans" charset="0"/>
                <a:cs typeface="Kelson Sans" charset="0"/>
              </a:defRPr>
            </a:lvl1pPr>
            <a:lvl2pPr>
              <a:defRPr>
                <a:latin typeface="Kelson Sans" charset="0"/>
                <a:ea typeface="Kelson Sans" charset="0"/>
                <a:cs typeface="Kelson Sans" charset="0"/>
              </a:defRPr>
            </a:lvl2pPr>
            <a:lvl3pPr>
              <a:defRPr>
                <a:latin typeface="Kelson Sans" charset="0"/>
                <a:ea typeface="Kelson Sans" charset="0"/>
                <a:cs typeface="Kelson Sans" charset="0"/>
              </a:defRPr>
            </a:lvl3pPr>
            <a:lvl4pPr>
              <a:defRPr>
                <a:latin typeface="Kelson Sans" charset="0"/>
                <a:ea typeface="Kelson Sans" charset="0"/>
                <a:cs typeface="Kelson Sans" charset="0"/>
              </a:defRPr>
            </a:lvl4pPr>
            <a:lvl5pPr>
              <a:defRPr>
                <a:latin typeface="Kelson Sans" charset="0"/>
                <a:ea typeface="Kelson Sans" charset="0"/>
                <a:cs typeface="Kelson Sans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98D0-A5F1-084E-A15D-86B31D2C21E6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8A3A-38EA-7748-84DB-7277060088F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5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726"/>
            <a:ext cx="12192000" cy="68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F98D0-A5F1-084E-A15D-86B31D2C21E6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78A3A-38EA-7748-84DB-72770600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5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1862" y="5643562"/>
            <a:ext cx="7410138" cy="121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 are we?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Results from the International Society for Biocuration “Career Description Survey”</a:t>
            </a:r>
          </a:p>
        </p:txBody>
      </p:sp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Former training as a bench scientist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97" y="2209797"/>
            <a:ext cx="3167130" cy="31671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25911" y="2042509"/>
            <a:ext cx="3408458" cy="3532095"/>
            <a:chOff x="6398931" y="2492188"/>
            <a:chExt cx="3408458" cy="3532095"/>
          </a:xfrm>
        </p:grpSpPr>
        <p:sp>
          <p:nvSpPr>
            <p:cNvPr id="6" name="Rectangle 5"/>
            <p:cNvSpPr/>
            <p:nvPr/>
          </p:nvSpPr>
          <p:spPr>
            <a:xfrm>
              <a:off x="6400801" y="3299012"/>
              <a:ext cx="3406588" cy="1165412"/>
            </a:xfrm>
            <a:prstGeom prst="rect">
              <a:avLst/>
            </a:prstGeom>
            <a:solidFill>
              <a:srgbClr val="056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98932" y="4568220"/>
              <a:ext cx="3406588" cy="649239"/>
            </a:xfrm>
            <a:prstGeom prst="rect">
              <a:avLst/>
            </a:prstGeom>
            <a:solidFill>
              <a:srgbClr val="056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iangle 7"/>
            <p:cNvSpPr/>
            <p:nvPr/>
          </p:nvSpPr>
          <p:spPr>
            <a:xfrm>
              <a:off x="6398932" y="2492188"/>
              <a:ext cx="3408457" cy="806824"/>
            </a:xfrm>
            <a:prstGeom prst="triangle">
              <a:avLst/>
            </a:prstGeom>
            <a:solidFill>
              <a:srgbClr val="056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/>
            <p:nvPr/>
          </p:nvSpPr>
          <p:spPr>
            <a:xfrm rot="10800000">
              <a:off x="6398931" y="5217459"/>
              <a:ext cx="3406587" cy="806824"/>
            </a:xfrm>
            <a:prstGeom prst="triangle">
              <a:avLst>
                <a:gd name="adj" fmla="val 49474"/>
              </a:avLst>
            </a:prstGeom>
            <a:solidFill>
              <a:srgbClr val="056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riangle 9"/>
          <p:cNvSpPr/>
          <p:nvPr/>
        </p:nvSpPr>
        <p:spPr>
          <a:xfrm>
            <a:off x="6548528" y="3058113"/>
            <a:ext cx="699247" cy="4034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/>
          <p:cNvSpPr/>
          <p:nvPr/>
        </p:nvSpPr>
        <p:spPr>
          <a:xfrm>
            <a:off x="6548528" y="3259819"/>
            <a:ext cx="699247" cy="403412"/>
          </a:xfrm>
          <a:prstGeom prst="triangle">
            <a:avLst/>
          </a:prstGeom>
          <a:solidFill>
            <a:srgbClr val="9EB254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/>
        </p:nvSpPr>
        <p:spPr>
          <a:xfrm>
            <a:off x="6548528" y="3461525"/>
            <a:ext cx="699247" cy="403412"/>
          </a:xfrm>
          <a:prstGeom prst="triangle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70794" y="2410214"/>
            <a:ext cx="15744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8</a:t>
            </a:r>
            <a:r>
              <a:rPr lang="en-US" sz="66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4%</a:t>
            </a:r>
            <a:endParaRPr lang="en-US" sz="66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26395" y="3313906"/>
            <a:ext cx="206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Formerly trained on the bench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70794" y="4080635"/>
            <a:ext cx="15744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1</a:t>
            </a:r>
            <a:r>
              <a:rPr lang="en-US" sz="66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6%</a:t>
            </a:r>
            <a:endParaRPr lang="en-US" sz="66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174" y="4986526"/>
            <a:ext cx="202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Said no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45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882" y="3277183"/>
            <a:ext cx="5115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Kelson Sans" charset="0"/>
                <a:ea typeface="Kelson Sans" charset="0"/>
                <a:cs typeface="Kelson Sans" charset="0"/>
              </a:rPr>
              <a:t>Compensation</a:t>
            </a:r>
            <a:endParaRPr lang="en-US" sz="6000" dirty="0">
              <a:solidFill>
                <a:schemeClr val="bg1"/>
              </a:solidFill>
              <a:latin typeface="Kelson Sans" charset="0"/>
              <a:ea typeface="Kelson Sans" charset="0"/>
              <a:cs typeface="Kelso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salary range – Worldwide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" b="5121"/>
          <a:stretch/>
        </p:blipFill>
        <p:spPr>
          <a:xfrm>
            <a:off x="1670787" y="1517573"/>
            <a:ext cx="8595059" cy="4639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846" y="1552630"/>
            <a:ext cx="1265396" cy="4604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3377" y="4572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14004" y="43878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332907"/>
            <a:ext cx="488467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Numbers = number of respondents by country</a:t>
            </a:r>
          </a:p>
          <a:p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Europe/Asia: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Austria = 1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France = 2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Germany = 5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Greece = 1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Israel = 1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Norway = 1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Slovakia = 1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Switzerland = 6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UK = 27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2016" y="28686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32896" y="3135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98528" y="27961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75068" y="31628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48149" y="272574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24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salary range – United States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487" y="1571241"/>
            <a:ext cx="6911731" cy="4520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237" y="1455627"/>
            <a:ext cx="1279260" cy="4751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7296" y="413411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0328" y="5962693"/>
            <a:ext cx="462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Numbers = number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of respondents by state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0597" y="350757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14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1077" y="31473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215046" y="3093687"/>
            <a:ext cx="422010" cy="2545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166878" y="35722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939428" y="3534203"/>
            <a:ext cx="303050" cy="2148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59160" y="38609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818046" y="3651058"/>
            <a:ext cx="424432" cy="3362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43216" y="52852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1335" y="31549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17871" y="340991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19352" y="30683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3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365889" y="2978115"/>
            <a:ext cx="422010" cy="2545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367776" y="38977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4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8026662" y="3687925"/>
            <a:ext cx="424432" cy="3362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274449" y="22494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6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84264" y="297811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16743" y="36878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19012" y="39649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4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10013" y="33912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8083982" y="3337527"/>
            <a:ext cx="422010" cy="2545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744902" y="274221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58518" y="33291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70898" y="25575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5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94966" y="31615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74372" y="2765384"/>
            <a:ext cx="35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27024" y="47238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14407" y="36541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882" y="3277183"/>
            <a:ext cx="6378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Kelson Sans" charset="0"/>
                <a:ea typeface="Kelson Sans" charset="0"/>
                <a:cs typeface="Kelson Sans" charset="0"/>
              </a:rPr>
              <a:t>Work environment</a:t>
            </a:r>
            <a:endParaRPr lang="en-US" sz="6000" dirty="0">
              <a:solidFill>
                <a:schemeClr val="bg1"/>
              </a:solidFill>
              <a:latin typeface="Kelson Sans" charset="0"/>
              <a:ea typeface="Kelson Sans" charset="0"/>
              <a:cs typeface="Kelso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organization we work for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60229" y="3009899"/>
            <a:ext cx="1075765" cy="28721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9971" y="4572000"/>
            <a:ext cx="1075765" cy="1310090"/>
          </a:xfrm>
          <a:prstGeom prst="rect">
            <a:avLst/>
          </a:prstGeom>
          <a:solidFill>
            <a:srgbClr val="9EB25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39713" y="5334000"/>
            <a:ext cx="1075765" cy="548090"/>
          </a:xfrm>
          <a:prstGeom prst="rect">
            <a:avLst/>
          </a:prstGeom>
          <a:solidFill>
            <a:srgbClr val="9EB25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29455" y="5448300"/>
            <a:ext cx="1075765" cy="433789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97961" y="5638800"/>
            <a:ext cx="1075765" cy="243289"/>
          </a:xfrm>
          <a:prstGeom prst="rect">
            <a:avLst/>
          </a:prstGeom>
          <a:solidFill>
            <a:srgbClr val="05646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08939" y="5737412"/>
            <a:ext cx="1075765" cy="144678"/>
          </a:xfrm>
          <a:prstGeom prst="rect">
            <a:avLst/>
          </a:prstGeom>
          <a:solidFill>
            <a:srgbClr val="056468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98679" y="5737412"/>
            <a:ext cx="1075765" cy="144678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60229" y="2133600"/>
            <a:ext cx="0" cy="37484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49971" y="2133600"/>
            <a:ext cx="0" cy="3748490"/>
          </a:xfrm>
          <a:prstGeom prst="line">
            <a:avLst/>
          </a:prstGeom>
          <a:ln>
            <a:solidFill>
              <a:srgbClr val="9EB254">
                <a:alpha val="3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39713" y="2133600"/>
            <a:ext cx="0" cy="3748490"/>
          </a:xfrm>
          <a:prstGeom prst="line">
            <a:avLst/>
          </a:prstGeom>
          <a:ln>
            <a:solidFill>
              <a:srgbClr val="9EB254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6766" y="2133600"/>
            <a:ext cx="0" cy="3748490"/>
          </a:xfrm>
          <a:prstGeom prst="line">
            <a:avLst/>
          </a:prstGeom>
          <a:ln>
            <a:solidFill>
              <a:srgbClr val="9EB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01268" y="2133600"/>
            <a:ext cx="0" cy="3748490"/>
          </a:xfrm>
          <a:prstGeom prst="line">
            <a:avLst/>
          </a:prstGeom>
          <a:ln>
            <a:solidFill>
              <a:srgbClr val="056468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08939" y="2133600"/>
            <a:ext cx="0" cy="3748490"/>
          </a:xfrm>
          <a:prstGeom prst="line">
            <a:avLst/>
          </a:prstGeom>
          <a:ln>
            <a:solidFill>
              <a:srgbClr val="056468">
                <a:alpha val="7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98679" y="2133600"/>
            <a:ext cx="0" cy="3748490"/>
          </a:xfrm>
          <a:prstGeom prst="line">
            <a:avLst/>
          </a:prstGeom>
          <a:ln>
            <a:solidFill>
              <a:srgbClr val="0564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59795" y="2363568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Academia</a:t>
            </a:r>
          </a:p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81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03855" y="4627708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Government</a:t>
            </a:r>
          </a:p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16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981557" y="2008911"/>
            <a:ext cx="192469" cy="1945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161047" y="2004413"/>
            <a:ext cx="192469" cy="194532"/>
          </a:xfrm>
          <a:prstGeom prst="ellipse">
            <a:avLst/>
          </a:prstGeom>
          <a:solidFill>
            <a:srgbClr val="9EB25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357382" y="2004413"/>
            <a:ext cx="192469" cy="194532"/>
          </a:xfrm>
          <a:prstGeom prst="ellipse">
            <a:avLst/>
          </a:prstGeom>
          <a:solidFill>
            <a:srgbClr val="9EB25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36745" y="2008242"/>
            <a:ext cx="192469" cy="194532"/>
          </a:xfrm>
          <a:prstGeom prst="ellipse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704957" y="2003744"/>
            <a:ext cx="192469" cy="194532"/>
          </a:xfrm>
          <a:prstGeom prst="ellipse">
            <a:avLst/>
          </a:prstGeom>
          <a:solidFill>
            <a:srgbClr val="05646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919980" y="2003744"/>
            <a:ext cx="192469" cy="194532"/>
          </a:xfrm>
          <a:prstGeom prst="ellipse">
            <a:avLst/>
          </a:prstGeom>
          <a:solidFill>
            <a:srgbClr val="056468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114235" y="2003744"/>
            <a:ext cx="192469" cy="194532"/>
          </a:xfrm>
          <a:prstGeom prst="ellipse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238714" y="3925669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Non-profit</a:t>
            </a:r>
          </a:p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36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29453" y="4792304"/>
            <a:ext cx="931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Industry</a:t>
            </a:r>
          </a:p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13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98340" y="4750482"/>
            <a:ext cx="1105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Hospital or clinic</a:t>
            </a:r>
          </a:p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6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44684" y="4886421"/>
            <a:ext cx="1410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Private organization</a:t>
            </a:r>
          </a:p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1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20156" y="4582955"/>
            <a:ext cx="1262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Private labs/ company</a:t>
            </a:r>
          </a:p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1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flexible are your working hours?	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21680" y="2930523"/>
            <a:ext cx="2021305" cy="704088"/>
          </a:xfrm>
          <a:prstGeom prst="rect">
            <a:avLst/>
          </a:prstGeom>
          <a:solidFill>
            <a:srgbClr val="0564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98821" y="1850775"/>
            <a:ext cx="6320589" cy="699917"/>
          </a:xfrm>
          <a:prstGeom prst="rect">
            <a:avLst/>
          </a:prstGeom>
          <a:solidFill>
            <a:srgbClr val="0564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46545" y="3946439"/>
            <a:ext cx="529389" cy="704088"/>
          </a:xfrm>
          <a:prstGeom prst="rect">
            <a:avLst/>
          </a:prstGeom>
          <a:solidFill>
            <a:srgbClr val="0564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98821" y="5084867"/>
            <a:ext cx="45719" cy="704088"/>
          </a:xfrm>
          <a:prstGeom prst="rect">
            <a:avLst/>
          </a:prstGeom>
          <a:solidFill>
            <a:srgbClr val="0564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42948" y="1674310"/>
            <a:ext cx="1051560" cy="1051560"/>
          </a:xfrm>
          <a:prstGeom prst="ellipse">
            <a:avLst/>
          </a:prstGeom>
          <a:solidFill>
            <a:srgbClr val="9EB254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95</a:t>
            </a:r>
            <a:endParaRPr lang="en-US" b="1" dirty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13617" y="2756787"/>
            <a:ext cx="1051560" cy="1051560"/>
          </a:xfrm>
          <a:prstGeom prst="ellipse">
            <a:avLst/>
          </a:prstGeom>
          <a:solidFill>
            <a:srgbClr val="9EB254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31</a:t>
            </a:r>
            <a:endParaRPr lang="en-US" b="1" dirty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41869" y="3738550"/>
            <a:ext cx="1051560" cy="1051560"/>
          </a:xfrm>
          <a:prstGeom prst="ellipse">
            <a:avLst/>
          </a:prstGeom>
          <a:solidFill>
            <a:srgbClr val="9EB254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8</a:t>
            </a:r>
            <a:endParaRPr lang="en-US" b="1" dirty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0154" y="4891733"/>
            <a:ext cx="1051560" cy="1051560"/>
          </a:xfrm>
          <a:prstGeom prst="ellipse">
            <a:avLst/>
          </a:prstGeom>
          <a:solidFill>
            <a:srgbClr val="9EB254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1</a:t>
            </a:r>
            <a:endParaRPr lang="en-US" b="1" dirty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3470" y="1952098"/>
            <a:ext cx="3055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 chose my working hours</a:t>
            </a:r>
            <a:endParaRPr lang="en-US" sz="240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87303" y="2863177"/>
            <a:ext cx="619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" charset="0"/>
                <a:ea typeface="Arial Narrow" charset="0"/>
                <a:cs typeface="Arial Narrow" charset="0"/>
              </a:rPr>
              <a:t>I need to be at work during regular business hours, but can flex my schedule when </a:t>
            </a:r>
            <a:r>
              <a:rPr lang="en-US" sz="2400" dirty="0" smtClean="0">
                <a:latin typeface="Arial Narrow" charset="0"/>
                <a:ea typeface="Arial Narrow" charset="0"/>
                <a:cs typeface="Arial Narrow" charset="0"/>
              </a:rPr>
              <a:t>needed</a:t>
            </a:r>
            <a:endParaRPr lang="en-US" sz="2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31292" y="4033497"/>
            <a:ext cx="619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Narrow" charset="0"/>
                <a:ea typeface="Arial Narrow" charset="0"/>
                <a:cs typeface="Arial Narrow" charset="0"/>
              </a:rPr>
              <a:t>I must be at work during specific hours</a:t>
            </a:r>
            <a:endParaRPr lang="en-US" sz="2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70345" y="5084867"/>
            <a:ext cx="619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Narrow" charset="0"/>
                <a:ea typeface="Arial Narrow" charset="0"/>
                <a:cs typeface="Arial Narrow" charset="0"/>
              </a:rPr>
              <a:t>Combination – mostly try to overlap my hours with others</a:t>
            </a:r>
            <a:endParaRPr lang="en-US" sz="24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19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How far away is your home institution</a:t>
            </a:r>
            <a:r>
              <a:rPr lang="en-US" b="0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935704" y="1299410"/>
            <a:ext cx="7571875" cy="5678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806" y="3065375"/>
            <a:ext cx="1689100" cy="3225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976576" y="3347704"/>
            <a:ext cx="1051560" cy="1051560"/>
          </a:xfrm>
          <a:prstGeom prst="ellipse">
            <a:avLst/>
          </a:prstGeom>
          <a:solidFill>
            <a:srgbClr val="9EB254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37%</a:t>
            </a:r>
            <a:endParaRPr lang="en-US" sz="1050" b="1" dirty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127" y="3500174"/>
            <a:ext cx="1233759" cy="2356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31" y="1887274"/>
            <a:ext cx="1040023" cy="1986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923" y="1507619"/>
            <a:ext cx="706653" cy="134954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68106" y="3711341"/>
            <a:ext cx="822960" cy="822960"/>
          </a:xfrm>
          <a:prstGeom prst="ellipse">
            <a:avLst/>
          </a:prstGeom>
          <a:solidFill>
            <a:srgbClr val="9EB254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31%</a:t>
            </a:r>
            <a:endParaRPr lang="en-US" sz="900" b="1" dirty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60388" y="2057419"/>
            <a:ext cx="685800" cy="685800"/>
          </a:xfrm>
          <a:prstGeom prst="ellipse">
            <a:avLst/>
          </a:prstGeom>
          <a:solidFill>
            <a:srgbClr val="9EB254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16%</a:t>
            </a:r>
            <a:endParaRPr lang="en-US" sz="7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80747" y="1610567"/>
            <a:ext cx="457200" cy="457200"/>
          </a:xfrm>
          <a:prstGeom prst="ellipse">
            <a:avLst/>
          </a:prstGeom>
          <a:solidFill>
            <a:srgbClr val="9EB254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28136" y="5236903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 Narrow" charset="0"/>
                <a:ea typeface="Arial Narrow" charset="0"/>
                <a:cs typeface="Arial Narrow" charset="0"/>
              </a:rPr>
              <a:t>0-5 miles</a:t>
            </a:r>
            <a:endParaRPr lang="en-US" sz="280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83271" y="5149228"/>
            <a:ext cx="154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 Narrow" charset="0"/>
                <a:ea typeface="Arial Narrow" charset="0"/>
                <a:cs typeface="Arial Narrow" charset="0"/>
              </a:rPr>
              <a:t>5-20 miles</a:t>
            </a:r>
            <a:endParaRPr lang="en-US" sz="280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76576" y="1841539"/>
            <a:ext cx="3837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16% - Greater than 50 miles away/ work remotely</a:t>
            </a:r>
            <a:endParaRPr lang="en-US" sz="2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8560" y="2976954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 Narrow" charset="0"/>
                <a:ea typeface="Arial Narrow" charset="0"/>
                <a:cs typeface="Arial Narrow" charset="0"/>
              </a:rPr>
              <a:t>21-50 miles</a:t>
            </a:r>
            <a:endParaRPr lang="en-US" sz="280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from home or at the office?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79459" y="1904999"/>
            <a:ext cx="7239116" cy="4214150"/>
            <a:chOff x="1415716" y="1904999"/>
            <a:chExt cx="7239116" cy="42141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16835"/>
            <a:stretch/>
          </p:blipFill>
          <p:spPr>
            <a:xfrm>
              <a:off x="1415716" y="1904999"/>
              <a:ext cx="3573379" cy="297180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33599" y="4661356"/>
              <a:ext cx="13356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Created by Viktor Vorobyev</a:t>
              </a:r>
              <a:endParaRPr lang="en-US" sz="8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b="13837"/>
            <a:stretch/>
          </p:blipFill>
          <p:spPr>
            <a:xfrm>
              <a:off x="5205780" y="1973103"/>
              <a:ext cx="3449052" cy="2971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86684" y="4715172"/>
              <a:ext cx="12314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Created </a:t>
              </a:r>
              <a:r>
                <a:rPr lang="en-US" sz="800" smtClean="0"/>
                <a:t>by Three Six Five</a:t>
              </a:r>
              <a:endParaRPr lang="en-US" sz="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33600" y="4876801"/>
              <a:ext cx="2706624" cy="621174"/>
            </a:xfrm>
            <a:prstGeom prst="rect">
              <a:avLst/>
            </a:prstGeom>
            <a:solidFill>
              <a:srgbClr val="056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Arial Narrow" charset="0"/>
                  <a:ea typeface="Arial Narrow" charset="0"/>
                  <a:cs typeface="Arial Narrow" charset="0"/>
                </a:rPr>
                <a:t>11% Exclusively from home</a:t>
              </a:r>
              <a:endParaRPr lang="en-US" sz="20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114983" y="5702460"/>
              <a:ext cx="6179538" cy="416689"/>
            </a:xfrm>
            <a:prstGeom prst="rect">
              <a:avLst/>
            </a:prstGeom>
            <a:solidFill>
              <a:srgbClr val="056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 Narrow" charset="0"/>
                  <a:ea typeface="Arial Narrow" charset="0"/>
                  <a:cs typeface="Arial Narrow" charset="0"/>
                </a:rPr>
                <a:t>60% work from home or at the office at </a:t>
              </a:r>
              <a:r>
                <a:rPr lang="en-US" sz="2400" smtClean="0">
                  <a:latin typeface="Arial Narrow" charset="0"/>
                  <a:ea typeface="Arial Narrow" charset="0"/>
                  <a:cs typeface="Arial Narrow" charset="0"/>
                </a:rPr>
                <a:t>their institution</a:t>
              </a:r>
              <a:endParaRPr lang="en-US" sz="240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58108" y="4944905"/>
              <a:ext cx="2708476" cy="621174"/>
            </a:xfrm>
            <a:prstGeom prst="rect">
              <a:avLst/>
            </a:prstGeom>
            <a:solidFill>
              <a:srgbClr val="056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Arial Narrow" charset="0"/>
                  <a:ea typeface="Arial Narrow" charset="0"/>
                  <a:cs typeface="Arial Narrow" charset="0"/>
                </a:rPr>
                <a:t>29% Exclusively at the office</a:t>
              </a:r>
              <a:endParaRPr lang="en-US" sz="20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72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882" y="3277183"/>
            <a:ext cx="55302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Kelson Sans" charset="0"/>
                <a:ea typeface="Kelson Sans" charset="0"/>
                <a:cs typeface="Kelson Sans" charset="0"/>
              </a:rPr>
              <a:t>Job Satisfaction</a:t>
            </a:r>
            <a:endParaRPr lang="en-US" sz="6000" dirty="0">
              <a:solidFill>
                <a:schemeClr val="bg1"/>
              </a:solidFill>
              <a:latin typeface="Kelson Sans" charset="0"/>
              <a:ea typeface="Kelson Sans" charset="0"/>
              <a:cs typeface="Kelso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53" y="2396001"/>
            <a:ext cx="2249891" cy="2173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2396001"/>
            <a:ext cx="65956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Secretary, ISB Executive Committee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Lead Biocurator, Monarch Initiative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Research Assistant Professor, Oregon Health &amp; Science University</a:t>
            </a:r>
          </a:p>
          <a:p>
            <a:pPr marL="457200" indent="-457200">
              <a:buFont typeface="Wingdings" charset="2"/>
              <a:buChar char="§"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41" y="4381972"/>
            <a:ext cx="1746355" cy="1746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983" y="4509389"/>
            <a:ext cx="931135" cy="14651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8008" t="16354" r="37458" b="17514"/>
          <a:stretch/>
        </p:blipFill>
        <p:spPr>
          <a:xfrm>
            <a:off x="3949487" y="4510007"/>
            <a:ext cx="968967" cy="14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satisfaction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95019" y="2257064"/>
            <a:ext cx="0" cy="281264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095019" y="5069712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95019" y="4272988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95019" y="3520634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095019" y="2768279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476984" y="4967469"/>
            <a:ext cx="960698" cy="92598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53071" y="4898021"/>
            <a:ext cx="960698" cy="162046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59738" y="4215115"/>
            <a:ext cx="960698" cy="844952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47399" y="2999652"/>
            <a:ext cx="960698" cy="2060415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835060" y="3285282"/>
            <a:ext cx="960698" cy="1774785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ff-page Connector 18"/>
          <p:cNvSpPr/>
          <p:nvPr/>
        </p:nvSpPr>
        <p:spPr>
          <a:xfrm>
            <a:off x="2706406" y="4490978"/>
            <a:ext cx="509286" cy="464916"/>
          </a:xfrm>
          <a:prstGeom prst="flowChartOffpageConnector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ff-page Connector 19"/>
          <p:cNvSpPr/>
          <p:nvPr/>
        </p:nvSpPr>
        <p:spPr>
          <a:xfrm>
            <a:off x="4253435" y="4421530"/>
            <a:ext cx="509286" cy="464916"/>
          </a:xfrm>
          <a:prstGeom prst="flowChartOffpageConnector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ff-page Connector 20"/>
          <p:cNvSpPr/>
          <p:nvPr/>
        </p:nvSpPr>
        <p:spPr>
          <a:xfrm>
            <a:off x="5881728" y="3738624"/>
            <a:ext cx="509286" cy="464916"/>
          </a:xfrm>
          <a:prstGeom prst="flowChartOffpageConnector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ff-page Connector 21"/>
          <p:cNvSpPr/>
          <p:nvPr/>
        </p:nvSpPr>
        <p:spPr>
          <a:xfrm>
            <a:off x="7478894" y="2500975"/>
            <a:ext cx="509286" cy="464916"/>
          </a:xfrm>
          <a:prstGeom prst="flowChartOffpageConnector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ff-page Connector 22"/>
          <p:cNvSpPr/>
          <p:nvPr/>
        </p:nvSpPr>
        <p:spPr>
          <a:xfrm>
            <a:off x="9060766" y="2791431"/>
            <a:ext cx="509286" cy="464916"/>
          </a:xfrm>
          <a:prstGeom prst="flowChartOffpageConnector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91609" y="260676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60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93538" y="336105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4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1609" y="411340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20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498753" y="3529814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Number </a:t>
            </a:r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of respondents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73642" y="5048492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Very unsatisfied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31718" y="5104437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Very satisfied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49729" y="5048492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Somewhat unsatisfied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50469" y="5059103"/>
            <a:ext cx="116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Neutral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51209" y="5082453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Somewhat satisfied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86588" y="4500864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 1%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52239" y="4432233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 4%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31349" y="3740117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 17%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77125" y="2526276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42%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55562" y="2828926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36%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Career Progression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95019" y="1921398"/>
            <a:ext cx="0" cy="281264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095019" y="4734046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87871" y="4255625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87871" y="3369170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087871" y="2432613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04790" y="221322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5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04790" y="318743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04790" y="407631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1</a:t>
            </a:r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498753" y="3194148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Number </a:t>
            </a:r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of respondents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73642" y="4712826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Very unsatisfied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31718" y="4768771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Very satisfied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49729" y="4712826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Somewhat unsatisfied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50469" y="4723437"/>
            <a:ext cx="116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Neutral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51209" y="4746787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Somewhat satisfied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087871" y="2901390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087871" y="3799693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704790" y="270077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40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04790" y="3631871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2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1" name="Off-page Connector 20"/>
          <p:cNvSpPr/>
          <p:nvPr/>
        </p:nvSpPr>
        <p:spPr>
          <a:xfrm>
            <a:off x="5877137" y="2512711"/>
            <a:ext cx="509286" cy="464916"/>
          </a:xfrm>
          <a:prstGeom prst="flowChartOffpageConnector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851699" y="2524681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30%</a:t>
            </a:r>
            <a:endParaRPr lang="en-US" sz="16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58468" y="2764013"/>
            <a:ext cx="960698" cy="1970033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26312" y="4441820"/>
            <a:ext cx="960698" cy="292226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33576" y="3888058"/>
            <a:ext cx="960698" cy="845988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46022" y="2990393"/>
            <a:ext cx="960698" cy="1743653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870914" y="3649280"/>
            <a:ext cx="960698" cy="1084766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ff-page Connector 18"/>
          <p:cNvSpPr/>
          <p:nvPr/>
        </p:nvSpPr>
        <p:spPr>
          <a:xfrm>
            <a:off x="2701966" y="3958993"/>
            <a:ext cx="509286" cy="464916"/>
          </a:xfrm>
          <a:prstGeom prst="flowChartOffpageConnector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ff-page Connector 19"/>
          <p:cNvSpPr/>
          <p:nvPr/>
        </p:nvSpPr>
        <p:spPr>
          <a:xfrm>
            <a:off x="4257798" y="3403772"/>
            <a:ext cx="509286" cy="464916"/>
          </a:xfrm>
          <a:prstGeom prst="flowChartOffpageConnector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ff-page Connector 21"/>
          <p:cNvSpPr/>
          <p:nvPr/>
        </p:nvSpPr>
        <p:spPr>
          <a:xfrm>
            <a:off x="7500408" y="2291303"/>
            <a:ext cx="509286" cy="464916"/>
          </a:xfrm>
          <a:prstGeom prst="flowChartOffpageConnector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ff-page Connector 22"/>
          <p:cNvSpPr/>
          <p:nvPr/>
        </p:nvSpPr>
        <p:spPr>
          <a:xfrm>
            <a:off x="9096620" y="3173754"/>
            <a:ext cx="509286" cy="464916"/>
          </a:xfrm>
          <a:prstGeom prst="flowChartOffpageConnector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695934" y="3967516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5%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03702" y="3417599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14%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11983" y="2318335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33%</a:t>
            </a:r>
            <a:endParaRPr lang="en-US" sz="16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91416" y="318950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18%</a:t>
            </a:r>
            <a:endParaRPr lang="en-US" sz="16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environment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95019" y="2257064"/>
            <a:ext cx="0" cy="281264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095019" y="5069712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95019" y="4272988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95019" y="3520634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095019" y="2768279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282898" y="3147654"/>
            <a:ext cx="960698" cy="1924231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835060" y="3147654"/>
            <a:ext cx="960698" cy="1912413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ff-page Connector 18"/>
          <p:cNvSpPr/>
          <p:nvPr/>
        </p:nvSpPr>
        <p:spPr>
          <a:xfrm>
            <a:off x="2706406" y="4595151"/>
            <a:ext cx="509286" cy="464916"/>
          </a:xfrm>
          <a:prstGeom prst="flowChartOffpageConnector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ff-page Connector 19"/>
          <p:cNvSpPr/>
          <p:nvPr/>
        </p:nvSpPr>
        <p:spPr>
          <a:xfrm>
            <a:off x="4253434" y="4306025"/>
            <a:ext cx="509286" cy="464916"/>
          </a:xfrm>
          <a:prstGeom prst="flowChartOffpageConnector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ff-page Connector 20"/>
          <p:cNvSpPr/>
          <p:nvPr/>
        </p:nvSpPr>
        <p:spPr>
          <a:xfrm>
            <a:off x="5878928" y="3773592"/>
            <a:ext cx="509286" cy="464916"/>
          </a:xfrm>
          <a:prstGeom prst="flowChartOffpageConnector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ff-page Connector 21"/>
          <p:cNvSpPr/>
          <p:nvPr/>
        </p:nvSpPr>
        <p:spPr>
          <a:xfrm>
            <a:off x="7502043" y="2669338"/>
            <a:ext cx="509286" cy="464916"/>
          </a:xfrm>
          <a:prstGeom prst="flowChartOffpageConnector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ff-page Connector 22"/>
          <p:cNvSpPr/>
          <p:nvPr/>
        </p:nvSpPr>
        <p:spPr>
          <a:xfrm>
            <a:off x="9060766" y="2665935"/>
            <a:ext cx="509286" cy="464916"/>
          </a:xfrm>
          <a:prstGeom prst="flowChartOffpageConnector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91609" y="260676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60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93538" y="336105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4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1609" y="411340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20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498753" y="3529814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Number </a:t>
            </a:r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of respondents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73642" y="5048492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Very unsatisfied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31718" y="5104437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Very 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satisfied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49729" y="5048492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Somewhat unsatisfied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50469" y="5059103"/>
            <a:ext cx="116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Neutral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51209" y="5082453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Somewhat satisfied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86588" y="460503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 0%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36009" y="4324389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 6%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28549" y="3775085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 16%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00274" y="2694639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39%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55562" y="270343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39%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50932" y="4238264"/>
            <a:ext cx="960698" cy="831047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11698" y="4758653"/>
            <a:ext cx="960698" cy="302127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smtClean="0"/>
              <a:t>Satisfaction with the </a:t>
            </a:r>
            <a:r>
              <a:rPr lang="en-US" b="0" dirty="0"/>
              <a:t>way that you are evaluated in terms of your success in your job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95019" y="1921398"/>
            <a:ext cx="0" cy="281264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095019" y="4734046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87871" y="4255625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87871" y="3369170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087871" y="2432613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04790" y="221322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5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04790" y="318743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04790" y="407631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1</a:t>
            </a:r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498753" y="3194148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Number </a:t>
            </a:r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of respondents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73642" y="4712826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Very unsatisfied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31718" y="4768771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Very satisfied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49729" y="4712826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Somewhat unsatisfied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50469" y="4723437"/>
            <a:ext cx="116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Neutral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51209" y="4746787"/>
            <a:ext cx="116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Somewhat satisfied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087871" y="2901390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087871" y="3799693"/>
            <a:ext cx="79633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704790" y="270077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40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04790" y="3631871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2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0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1" name="Off-page Connector 20"/>
          <p:cNvSpPr/>
          <p:nvPr/>
        </p:nvSpPr>
        <p:spPr>
          <a:xfrm>
            <a:off x="5842412" y="2721056"/>
            <a:ext cx="509286" cy="464916"/>
          </a:xfrm>
          <a:prstGeom prst="flowChartOffpageConnector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816974" y="2733026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27%</a:t>
            </a:r>
            <a:endParaRPr lang="en-US" sz="16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43833" y="2940856"/>
            <a:ext cx="960698" cy="1805931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28378" y="4537584"/>
            <a:ext cx="960698" cy="209203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69935" y="3956928"/>
            <a:ext cx="960698" cy="789859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19565" y="3198310"/>
            <a:ext cx="960698" cy="1548477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ff-page Connector 18"/>
          <p:cNvSpPr/>
          <p:nvPr/>
        </p:nvSpPr>
        <p:spPr>
          <a:xfrm>
            <a:off x="2701966" y="4063166"/>
            <a:ext cx="509286" cy="464916"/>
          </a:xfrm>
          <a:prstGeom prst="flowChartOffpageConnector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ff-page Connector 19"/>
          <p:cNvSpPr/>
          <p:nvPr/>
        </p:nvSpPr>
        <p:spPr>
          <a:xfrm>
            <a:off x="4269373" y="3484797"/>
            <a:ext cx="509286" cy="464916"/>
          </a:xfrm>
          <a:prstGeom prst="flowChartOffpageConnector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ff-page Connector 21"/>
          <p:cNvSpPr/>
          <p:nvPr/>
        </p:nvSpPr>
        <p:spPr>
          <a:xfrm>
            <a:off x="7500408" y="2476498"/>
            <a:ext cx="509286" cy="464916"/>
          </a:xfrm>
          <a:prstGeom prst="flowChartOffpageConnector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ff-page Connector 22"/>
          <p:cNvSpPr/>
          <p:nvPr/>
        </p:nvSpPr>
        <p:spPr>
          <a:xfrm>
            <a:off x="9136383" y="2721500"/>
            <a:ext cx="509286" cy="464916"/>
          </a:xfrm>
          <a:prstGeom prst="flowChartOffpageConnector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695934" y="4071689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4%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15277" y="349862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13%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11983" y="250353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30%</a:t>
            </a:r>
            <a:endParaRPr lang="en-US" sz="16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131179" y="2737246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27%</a:t>
            </a:r>
            <a:endParaRPr lang="en-US" sz="16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907784" y="3198310"/>
            <a:ext cx="960698" cy="1548477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882" y="3277183"/>
            <a:ext cx="55621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Kelson Sans" charset="0"/>
                <a:ea typeface="Kelson Sans" charset="0"/>
                <a:cs typeface="Kelson Sans" charset="0"/>
              </a:rPr>
              <a:t>Job Progression</a:t>
            </a:r>
            <a:endParaRPr lang="en-US" sz="6000" dirty="0">
              <a:solidFill>
                <a:schemeClr val="bg1"/>
              </a:solidFill>
              <a:latin typeface="Kelson Sans" charset="0"/>
              <a:ea typeface="Kelson Sans" charset="0"/>
              <a:cs typeface="Kelso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1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69670" y="2500132"/>
            <a:ext cx="2519424" cy="752354"/>
          </a:xfrm>
          <a:prstGeom prst="rect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Have you been promoted while in your job?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16689" y="2322379"/>
            <a:ext cx="1188720" cy="1188720"/>
          </a:xfrm>
          <a:prstGeom prst="ellipse">
            <a:avLst/>
          </a:prstGeom>
          <a:solidFill>
            <a:srgbClr val="9EB254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Yes</a:t>
            </a:r>
            <a:endParaRPr lang="en-US" sz="1400" b="1" dirty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6834" y="3937432"/>
            <a:ext cx="2519424" cy="7523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3853" y="3759679"/>
            <a:ext cx="1188720" cy="1188720"/>
          </a:xfrm>
          <a:prstGeom prst="ellipse">
            <a:avLst/>
          </a:prstGeom>
          <a:solidFill>
            <a:srgbClr val="C0000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No</a:t>
            </a:r>
            <a:endParaRPr lang="en-US" sz="1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7547" y="3984706"/>
            <a:ext cx="200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45% have not been promoted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8171" y="2562820"/>
            <a:ext cx="200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55% have been promoted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115" y="1342663"/>
            <a:ext cx="6520592" cy="47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Roles</a:t>
            </a:r>
            <a:endParaRPr lang="en-US" dirty="0"/>
          </a:p>
        </p:txBody>
      </p:sp>
      <p:sp>
        <p:nvSpPr>
          <p:cNvPr id="4" name="Hexagon 3"/>
          <p:cNvSpPr/>
          <p:nvPr/>
        </p:nvSpPr>
        <p:spPr>
          <a:xfrm>
            <a:off x="6795193" y="1587685"/>
            <a:ext cx="1426464" cy="1426464"/>
          </a:xfrm>
          <a:prstGeom prst="hexagon">
            <a:avLst/>
          </a:prstGeom>
          <a:solidFill>
            <a:srgbClr val="056468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/>
          <p:cNvSpPr/>
          <p:nvPr/>
        </p:nvSpPr>
        <p:spPr>
          <a:xfrm>
            <a:off x="5500063" y="1603437"/>
            <a:ext cx="1426464" cy="1426464"/>
          </a:xfrm>
          <a:prstGeom prst="hexagon">
            <a:avLst/>
          </a:prstGeom>
          <a:solidFill>
            <a:srgbClr val="9EB254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822792" y="2126657"/>
            <a:ext cx="764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Write </a:t>
            </a:r>
          </a:p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papers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6599" y="2126657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Manage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staff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4176806" y="1603437"/>
            <a:ext cx="1426464" cy="1426464"/>
          </a:xfrm>
          <a:prstGeom prst="hexagon">
            <a:avLst/>
          </a:prstGeom>
          <a:solidFill>
            <a:schemeClr val="accent4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64001" y="2144560"/>
            <a:ext cx="71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Write </a:t>
            </a:r>
          </a:p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grants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Hexagon 4"/>
          <p:cNvSpPr/>
          <p:nvPr/>
        </p:nvSpPr>
        <p:spPr>
          <a:xfrm>
            <a:off x="2878512" y="1603437"/>
            <a:ext cx="1426464" cy="1426464"/>
          </a:xfrm>
          <a:prstGeom prst="hexagon">
            <a:avLst/>
          </a:prstGeom>
          <a:solidFill>
            <a:schemeClr val="accent2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56690" y="2153877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Lead </a:t>
            </a:r>
          </a:p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projects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93960" y="3232597"/>
            <a:ext cx="4687909" cy="373488"/>
          </a:xfrm>
          <a:prstGeom prst="rect">
            <a:avLst/>
          </a:prstGeom>
          <a:solidFill>
            <a:srgbClr val="9EB25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Other:</a:t>
            </a:r>
            <a:endParaRPr lang="en-US" b="1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93959" y="3683359"/>
            <a:ext cx="4687909" cy="2472742"/>
          </a:xfrm>
          <a:prstGeom prst="rect">
            <a:avLst/>
          </a:prstGeom>
          <a:solidFill>
            <a:srgbClr val="056468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Present talks/posters at meetings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Website design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Contribute to grant writing, supervise student employees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Manage projects for collaborators, contribute to grants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Develop strategy for the institute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Manage the biocuration process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43236" y="1653442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Arial Narrow" charset="0"/>
                <a:ea typeface="Arial Narrow" charset="0"/>
                <a:cs typeface="Arial Narrow" charset="0"/>
              </a:rPr>
              <a:t>69%</a:t>
            </a:r>
            <a:endParaRPr lang="en-US" sz="2800" b="1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29553" y="1637943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Narrow" charset="0"/>
                <a:ea typeface="Arial Narrow" charset="0"/>
                <a:cs typeface="Arial Narrow" charset="0"/>
              </a:rPr>
              <a:t>34%</a:t>
            </a:r>
            <a:endParaRPr lang="en-US" sz="28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18785" y="1587685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Narrow" charset="0"/>
                <a:ea typeface="Arial Narrow" charset="0"/>
                <a:cs typeface="Arial Narrow" charset="0"/>
              </a:rPr>
              <a:t>81%</a:t>
            </a:r>
            <a:endParaRPr lang="en-US" sz="28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24068" y="1612862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39%</a:t>
            </a:r>
            <a:endParaRPr lang="en-US" sz="2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882" y="3277183"/>
            <a:ext cx="60172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Kelson Sans" charset="0"/>
                <a:ea typeface="Kelson Sans" charset="0"/>
                <a:cs typeface="Kelson Sans" charset="0"/>
              </a:rPr>
              <a:t>Scholarly outputs</a:t>
            </a:r>
            <a:endParaRPr lang="en-US" sz="6000" dirty="0">
              <a:solidFill>
                <a:schemeClr val="bg1"/>
              </a:solidFill>
              <a:latin typeface="Kelson Sans" charset="0"/>
              <a:ea typeface="Kelson Sans" charset="0"/>
              <a:cs typeface="Kelso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8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Important Scholarly Products</a:t>
            </a:r>
            <a:endParaRPr lang="en-US" dirty="0"/>
          </a:p>
        </p:txBody>
      </p:sp>
      <p:sp>
        <p:nvSpPr>
          <p:cNvPr id="4" name="Hexagon 3"/>
          <p:cNvSpPr/>
          <p:nvPr/>
        </p:nvSpPr>
        <p:spPr>
          <a:xfrm>
            <a:off x="5173884" y="3102014"/>
            <a:ext cx="1426464" cy="1426464"/>
          </a:xfrm>
          <a:prstGeom prst="hexagon">
            <a:avLst/>
          </a:prstGeom>
          <a:solidFill>
            <a:schemeClr val="bg2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/>
          <p:cNvSpPr/>
          <p:nvPr/>
        </p:nvSpPr>
        <p:spPr>
          <a:xfrm>
            <a:off x="5173884" y="1529786"/>
            <a:ext cx="1426464" cy="1426464"/>
          </a:xfrm>
          <a:prstGeom prst="hexagon">
            <a:avLst/>
          </a:prstGeom>
          <a:solidFill>
            <a:schemeClr val="accent2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/>
          <p:cNvSpPr/>
          <p:nvPr/>
        </p:nvSpPr>
        <p:spPr>
          <a:xfrm>
            <a:off x="6472178" y="2243018"/>
            <a:ext cx="1426464" cy="1426464"/>
          </a:xfrm>
          <a:prstGeom prst="hexagon">
            <a:avLst/>
          </a:prstGeom>
          <a:solidFill>
            <a:schemeClr val="accent4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/>
          <p:cNvSpPr/>
          <p:nvPr/>
        </p:nvSpPr>
        <p:spPr>
          <a:xfrm>
            <a:off x="6472178" y="3815246"/>
            <a:ext cx="1426464" cy="1426464"/>
          </a:xfrm>
          <a:prstGeom prst="hexagon">
            <a:avLst/>
          </a:prstGeom>
          <a:solidFill>
            <a:srgbClr val="9EB254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/>
          <p:cNvSpPr/>
          <p:nvPr/>
        </p:nvSpPr>
        <p:spPr>
          <a:xfrm>
            <a:off x="5173884" y="4674242"/>
            <a:ext cx="1426464" cy="1426464"/>
          </a:xfrm>
          <a:prstGeom prst="hexagon">
            <a:avLst/>
          </a:prstGeom>
          <a:solidFill>
            <a:schemeClr val="accent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/>
          <p:cNvSpPr/>
          <p:nvPr/>
        </p:nvSpPr>
        <p:spPr>
          <a:xfrm>
            <a:off x="3875590" y="2315900"/>
            <a:ext cx="1426464" cy="1426464"/>
          </a:xfrm>
          <a:prstGeom prst="hexagon">
            <a:avLst/>
          </a:prstGeom>
          <a:solidFill>
            <a:srgbClr val="E95544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3905916" y="3933461"/>
            <a:ext cx="1426464" cy="1426464"/>
          </a:xfrm>
          <a:prstGeom prst="hexagon">
            <a:avLst/>
          </a:prstGeom>
          <a:solidFill>
            <a:srgbClr val="813C80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69819" y="1936915"/>
            <a:ext cx="963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Peer reviewed papers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0214" y="2951890"/>
            <a:ext cx="118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Code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9649" y="4547003"/>
            <a:ext cx="124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Software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9452" y="5378715"/>
            <a:ext cx="119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Posters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1288" y="4353105"/>
            <a:ext cx="161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Invited talks/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conference    </a:t>
            </a:r>
          </a:p>
          <a:p>
            <a:r>
              <a:rPr lang="en-US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 papers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5392" y="2832809"/>
            <a:ext cx="119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Curated datasets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846" y="3312462"/>
            <a:ext cx="1086676" cy="10866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59583" y="1545965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Narrow" charset="0"/>
                <a:ea typeface="Arial Narrow" charset="0"/>
                <a:cs typeface="Arial Narrow" charset="0"/>
              </a:rPr>
              <a:t>46%</a:t>
            </a:r>
            <a:endParaRPr lang="en-US" sz="28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0054" y="2596344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Narrow" charset="0"/>
                <a:ea typeface="Arial Narrow" charset="0"/>
                <a:cs typeface="Arial Narrow" charset="0"/>
              </a:rPr>
              <a:t>9%</a:t>
            </a:r>
            <a:endParaRPr lang="en-US" sz="28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89288" y="4178162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Narrow" charset="0"/>
                <a:ea typeface="Arial Narrow" charset="0"/>
                <a:cs typeface="Arial Narrow" charset="0"/>
              </a:rPr>
              <a:t>12%</a:t>
            </a:r>
            <a:endParaRPr lang="en-US" sz="28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7948" y="4999592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12%</a:t>
            </a:r>
            <a:endParaRPr lang="en-US" sz="2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32663" y="3984204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14%</a:t>
            </a:r>
            <a:endParaRPr lang="en-US" sz="2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51348" y="2459056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Arial Narrow" charset="0"/>
                <a:ea typeface="Arial Narrow" charset="0"/>
                <a:cs typeface="Arial Narrow" charset="0"/>
              </a:rPr>
              <a:t>76%</a:t>
            </a:r>
            <a:endParaRPr lang="en-US" sz="2800" b="1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68766" y="1618445"/>
            <a:ext cx="2748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Kelson Sans" charset="0"/>
                <a:ea typeface="Kelson Sans" charset="0"/>
                <a:cs typeface="Kelson Sans" charset="0"/>
              </a:rPr>
              <a:t>56% of respondents track scholarly and other kinds of attention to scholarly products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68766" y="2774773"/>
            <a:ext cx="2910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Kelson Sans" charset="0"/>
                <a:ea typeface="Kelson Sans" charset="0"/>
                <a:cs typeface="Kelson Sans" charset="0"/>
              </a:rPr>
              <a:t>Citation counts (85%)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Kelson Sans" charset="0"/>
                <a:ea typeface="Kelson Sans" charset="0"/>
                <a:cs typeface="Kelson Sans" charset="0"/>
              </a:rPr>
              <a:t>Article level metrics, such as downloads or page views (67%)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Kelson Sans" charset="0"/>
                <a:ea typeface="Kelson Sans" charset="0"/>
                <a:cs typeface="Kelson Sans" charset="0"/>
              </a:rPr>
              <a:t>Tweets (25%)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Kelson Sans" charset="0"/>
                <a:ea typeface="Kelson Sans" charset="0"/>
                <a:cs typeface="Kelson Sans" charset="0"/>
              </a:rPr>
              <a:t>GitHub forks (16%)</a:t>
            </a:r>
            <a:endParaRPr lang="en-US" dirty="0">
              <a:latin typeface="Kelson Sans" charset="0"/>
              <a:ea typeface="Kelson Sans" charset="0"/>
              <a:cs typeface="Kelso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2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Contact:</a:t>
            </a:r>
          </a:p>
          <a:p>
            <a:r>
              <a:rPr lang="en-US" dirty="0" smtClean="0"/>
              <a:t>intsocbio@gmail.com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781862" y="5643563"/>
            <a:ext cx="7410138" cy="121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3603" y="3600319"/>
            <a:ext cx="10515600" cy="9390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Kelson Sans" charset="0"/>
                <a:ea typeface="Kelson Sans" charset="0"/>
                <a:cs typeface="Kelson Sans" charset="0"/>
              </a:rPr>
              <a:t>Career Description Survey</a:t>
            </a:r>
            <a:endParaRPr lang="en-US" sz="6000" dirty="0">
              <a:solidFill>
                <a:schemeClr val="bg1"/>
              </a:solidFill>
              <a:latin typeface="Kelson Sans" charset="0"/>
              <a:ea typeface="Kelson Sans" charset="0"/>
              <a:cs typeface="Kelso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483632" y="2343615"/>
            <a:ext cx="1998133" cy="1813986"/>
          </a:xfrm>
          <a:prstGeom prst="ellipse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01214" y="4162021"/>
            <a:ext cx="1962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Designed by:</a:t>
            </a:r>
          </a:p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Nicole Vasilevsky</a:t>
            </a:r>
          </a:p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Randi Vita</a:t>
            </a:r>
          </a:p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Cecilia Arighi</a:t>
            </a:r>
          </a:p>
        </p:txBody>
      </p:sp>
      <p:sp>
        <p:nvSpPr>
          <p:cNvPr id="10" name="Oval 9"/>
          <p:cNvSpPr/>
          <p:nvPr/>
        </p:nvSpPr>
        <p:spPr>
          <a:xfrm>
            <a:off x="4936199" y="2295178"/>
            <a:ext cx="1998133" cy="1813986"/>
          </a:xfrm>
          <a:prstGeom prst="ellipse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95324" y="4162021"/>
            <a:ext cx="1479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Sent to ISB </a:t>
            </a:r>
          </a:p>
          <a:p>
            <a:pPr algn="ctr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mailing list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06034" y="2295178"/>
            <a:ext cx="1998133" cy="1813986"/>
          </a:xfrm>
          <a:prstGeom prst="ellipse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95853" y="4162021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132 respondents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109" y="2557474"/>
            <a:ext cx="1176311" cy="11763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783" y="2257310"/>
            <a:ext cx="1776641" cy="17766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712" y="1784162"/>
            <a:ext cx="2925344" cy="29253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4053" y="74950"/>
            <a:ext cx="1144249" cy="11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40664" y="182562"/>
            <a:ext cx="495946" cy="824828"/>
          </a:xfrm>
          <a:prstGeom prst="rect">
            <a:avLst/>
          </a:prstGeom>
          <a:solidFill>
            <a:srgbClr val="0564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93749" y="1749118"/>
            <a:ext cx="5842861" cy="418454"/>
          </a:xfrm>
          <a:prstGeom prst="rect">
            <a:avLst/>
          </a:prstGeom>
          <a:solidFill>
            <a:srgbClr val="056468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93743" y="2520546"/>
            <a:ext cx="5842861" cy="418454"/>
          </a:xfrm>
          <a:prstGeom prst="rect">
            <a:avLst/>
          </a:prstGeom>
          <a:solidFill>
            <a:srgbClr val="056468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93744" y="3236955"/>
            <a:ext cx="5842861" cy="418454"/>
          </a:xfrm>
          <a:prstGeom prst="rect">
            <a:avLst/>
          </a:prstGeom>
          <a:solidFill>
            <a:srgbClr val="056468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3745" y="3955110"/>
            <a:ext cx="5842861" cy="418454"/>
          </a:xfrm>
          <a:prstGeom prst="rect">
            <a:avLst/>
          </a:prstGeom>
          <a:solidFill>
            <a:srgbClr val="056468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3745" y="4633936"/>
            <a:ext cx="5842861" cy="418454"/>
          </a:xfrm>
          <a:prstGeom prst="rect">
            <a:avLst/>
          </a:prstGeom>
          <a:solidFill>
            <a:srgbClr val="056468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93746" y="5372767"/>
            <a:ext cx="5842861" cy="418454"/>
          </a:xfrm>
          <a:prstGeom prst="rect">
            <a:avLst/>
          </a:prstGeom>
          <a:solidFill>
            <a:srgbClr val="056468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-821410" y="1695197"/>
            <a:ext cx="31151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latin typeface="Arial Narrow" charset="0"/>
                <a:ea typeface="Arial Narrow" charset="0"/>
                <a:cs typeface="Arial Narrow" charset="0"/>
              </a:rPr>
              <a:t>(Data) </a:t>
            </a:r>
            <a:r>
              <a:rPr lang="en-US" sz="2400" b="1" dirty="0" smtClean="0">
                <a:latin typeface="Arial Narrow" charset="0"/>
                <a:ea typeface="Arial Narrow" charset="0"/>
                <a:cs typeface="Arial Narrow" charset="0"/>
              </a:rPr>
              <a:t>Wrangler</a:t>
            </a:r>
          </a:p>
          <a:p>
            <a:pPr algn="r"/>
            <a:endParaRPr lang="en-US" sz="2400" b="1" dirty="0">
              <a:latin typeface="Arial Narrow" charset="0"/>
              <a:ea typeface="Arial Narrow" charset="0"/>
              <a:cs typeface="Arial Narrow" charset="0"/>
            </a:endParaRPr>
          </a:p>
          <a:p>
            <a:pPr algn="r"/>
            <a:r>
              <a:rPr lang="en-US" sz="2400" b="1" dirty="0" smtClean="0">
                <a:latin typeface="Arial Narrow" charset="0"/>
                <a:ea typeface="Arial Narrow" charset="0"/>
                <a:cs typeface="Arial Narrow" charset="0"/>
              </a:rPr>
              <a:t>Manager</a:t>
            </a:r>
          </a:p>
          <a:p>
            <a:pPr algn="r"/>
            <a:endParaRPr lang="en-US" sz="2400" b="1" dirty="0">
              <a:latin typeface="Arial Narrow" charset="0"/>
              <a:ea typeface="Arial Narrow" charset="0"/>
              <a:cs typeface="Arial Narrow" charset="0"/>
            </a:endParaRPr>
          </a:p>
          <a:p>
            <a:pPr algn="r"/>
            <a:r>
              <a:rPr lang="en-US" sz="2400" b="1" dirty="0" smtClean="0">
                <a:latin typeface="Arial Narrow" charset="0"/>
                <a:ea typeface="Arial Narrow" charset="0"/>
                <a:cs typeface="Arial Narrow" charset="0"/>
              </a:rPr>
              <a:t>Analyst</a:t>
            </a:r>
          </a:p>
          <a:p>
            <a:pPr algn="r"/>
            <a:endParaRPr lang="en-US" sz="2400" b="1" dirty="0">
              <a:latin typeface="Arial Narrow" charset="0"/>
              <a:ea typeface="Arial Narrow" charset="0"/>
              <a:cs typeface="Arial Narrow" charset="0"/>
            </a:endParaRPr>
          </a:p>
          <a:p>
            <a:pPr algn="r"/>
            <a:r>
              <a:rPr lang="en-US" sz="2400" b="1" dirty="0" smtClean="0">
                <a:latin typeface="Arial Narrow" charset="0"/>
                <a:ea typeface="Arial Narrow" charset="0"/>
                <a:cs typeface="Arial Narrow" charset="0"/>
              </a:rPr>
              <a:t>Project Manager</a:t>
            </a:r>
          </a:p>
          <a:p>
            <a:pPr algn="r"/>
            <a:endParaRPr lang="en-US" sz="2400" b="1" dirty="0">
              <a:latin typeface="Arial Narrow" charset="0"/>
              <a:ea typeface="Arial Narrow" charset="0"/>
              <a:cs typeface="Arial Narrow" charset="0"/>
            </a:endParaRPr>
          </a:p>
          <a:p>
            <a:pPr algn="r"/>
            <a:r>
              <a:rPr lang="en-US" sz="2400" b="1" dirty="0" smtClean="0">
                <a:latin typeface="Arial Narrow" charset="0"/>
                <a:ea typeface="Arial Narrow" charset="0"/>
                <a:cs typeface="Arial Narrow" charset="0"/>
              </a:rPr>
              <a:t>Bioinformatician</a:t>
            </a:r>
            <a:endParaRPr lang="en-US" sz="2400" b="1" dirty="0">
              <a:latin typeface="Arial Narrow" charset="0"/>
              <a:ea typeface="Arial Narrow" charset="0"/>
              <a:cs typeface="Arial Narrow" charset="0"/>
            </a:endParaRPr>
          </a:p>
          <a:p>
            <a:pPr algn="r"/>
            <a:endParaRPr lang="en-US" sz="2400" b="1" dirty="0">
              <a:latin typeface="Arial Narrow" charset="0"/>
              <a:ea typeface="Arial Narrow" charset="0"/>
              <a:cs typeface="Arial Narrow" charset="0"/>
            </a:endParaRPr>
          </a:p>
          <a:p>
            <a:pPr algn="r"/>
            <a:r>
              <a:rPr lang="en-US" sz="2400" b="1" dirty="0" smtClean="0">
                <a:latin typeface="Arial Narrow" charset="0"/>
                <a:ea typeface="Arial Narrow" charset="0"/>
                <a:cs typeface="Arial Narrow" charset="0"/>
              </a:rPr>
              <a:t>(Bio)curator</a:t>
            </a:r>
            <a:endParaRPr lang="en-US" sz="24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93743" y="1749118"/>
            <a:ext cx="309973" cy="418454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93737" y="2520546"/>
            <a:ext cx="433965" cy="418454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93738" y="3236955"/>
            <a:ext cx="588947" cy="418454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93739" y="3955110"/>
            <a:ext cx="1534343" cy="418454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93739" y="4633936"/>
            <a:ext cx="1534343" cy="418454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293740" y="5372767"/>
            <a:ext cx="4246545" cy="418454"/>
          </a:xfrm>
          <a:prstGeom prst="rect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/>
          <p:cNvSpPr/>
          <p:nvPr/>
        </p:nvSpPr>
        <p:spPr>
          <a:xfrm rot="5400000">
            <a:off x="2523510" y="1829323"/>
            <a:ext cx="418453" cy="258045"/>
          </a:xfrm>
          <a:prstGeom prst="triangle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/>
          <p:cNvSpPr/>
          <p:nvPr/>
        </p:nvSpPr>
        <p:spPr>
          <a:xfrm rot="5400000">
            <a:off x="2635330" y="2600750"/>
            <a:ext cx="418453" cy="258045"/>
          </a:xfrm>
          <a:prstGeom prst="triangle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29"/>
          <p:cNvSpPr/>
          <p:nvPr/>
        </p:nvSpPr>
        <p:spPr>
          <a:xfrm rot="5400000">
            <a:off x="2802481" y="3316968"/>
            <a:ext cx="418453" cy="258045"/>
          </a:xfrm>
          <a:prstGeom prst="triangle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30"/>
          <p:cNvSpPr/>
          <p:nvPr/>
        </p:nvSpPr>
        <p:spPr>
          <a:xfrm rot="5400000">
            <a:off x="3747878" y="4038780"/>
            <a:ext cx="418453" cy="258045"/>
          </a:xfrm>
          <a:prstGeom prst="triangle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iangle 31"/>
          <p:cNvSpPr/>
          <p:nvPr/>
        </p:nvSpPr>
        <p:spPr>
          <a:xfrm rot="5400000">
            <a:off x="3747878" y="4715887"/>
            <a:ext cx="418453" cy="258045"/>
          </a:xfrm>
          <a:prstGeom prst="triangle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 rot="5400000">
            <a:off x="6460081" y="5452971"/>
            <a:ext cx="418453" cy="258045"/>
          </a:xfrm>
          <a:prstGeom prst="triangle">
            <a:avLst/>
          </a:prstGeom>
          <a:solidFill>
            <a:srgbClr val="05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71244" y="178918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4%</a:t>
            </a:r>
            <a:endParaRPr lang="en-US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93737" y="2543687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5</a:t>
            </a:r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%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11517" y="3260907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6</a:t>
            </a:r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%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16743" y="397860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14%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11903" y="4661763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14%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11517" y="539732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60%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7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52" y="182562"/>
            <a:ext cx="11131447" cy="939019"/>
          </a:xfrm>
        </p:spPr>
        <p:txBody>
          <a:bodyPr>
            <a:normAutofit fontScale="90000"/>
          </a:bodyPr>
          <a:lstStyle/>
          <a:p>
            <a:r>
              <a:rPr lang="en-US" dirty="0"/>
              <a:t>How long have you been in the curation field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7618"/>
              </p:ext>
            </p:extLst>
          </p:nvPr>
        </p:nvGraphicFramePr>
        <p:xfrm>
          <a:off x="2412862" y="1872204"/>
          <a:ext cx="6286982" cy="4111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06320" y="168753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Less than one year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706319" y="2002419"/>
            <a:ext cx="104172" cy="3125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45115" y="2056870"/>
            <a:ext cx="180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1-3 years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446124" y="2332404"/>
            <a:ext cx="298991" cy="23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67905" y="2578085"/>
            <a:ext cx="180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3-5 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years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968914" y="2853619"/>
            <a:ext cx="298991" cy="23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08143" y="4456252"/>
            <a:ext cx="180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6-10 years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130005" y="4456252"/>
            <a:ext cx="669592" cy="143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08116" y="3856466"/>
            <a:ext cx="669592" cy="143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42496" y="3630516"/>
            <a:ext cx="234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 Narrow" charset="0"/>
                <a:ea typeface="Arial Narrow" charset="0"/>
                <a:cs typeface="Arial Narrow" charset="0"/>
              </a:rPr>
              <a:t>Greater than 10 years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Highest degree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55839" y="2344627"/>
            <a:ext cx="3810000" cy="381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81146" y="2375589"/>
            <a:ext cx="48397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56468"/>
                </a:solidFill>
                <a:latin typeface="Arial Narrow" charset="0"/>
                <a:ea typeface="Arial Narrow" charset="0"/>
                <a:cs typeface="Arial Narrow" charset="0"/>
              </a:rPr>
              <a:t>74% | </a:t>
            </a:r>
            <a:r>
              <a:rPr lang="en-US" sz="7200" b="1" dirty="0" smtClean="0">
                <a:latin typeface="Arial Narrow" charset="0"/>
                <a:ea typeface="Arial Narrow" charset="0"/>
                <a:cs typeface="Arial Narrow" charset="0"/>
              </a:rPr>
              <a:t>PhD</a:t>
            </a:r>
          </a:p>
          <a:p>
            <a:r>
              <a:rPr lang="en-US" sz="7200" dirty="0" smtClean="0">
                <a:solidFill>
                  <a:srgbClr val="056468"/>
                </a:solidFill>
                <a:latin typeface="Arial Narrow" charset="0"/>
                <a:ea typeface="Arial Narrow" charset="0"/>
                <a:cs typeface="Arial Narrow" charset="0"/>
              </a:rPr>
              <a:t>18% | </a:t>
            </a:r>
            <a:r>
              <a:rPr lang="en-US" sz="7200" b="1" dirty="0" smtClean="0">
                <a:latin typeface="Arial Narrow" charset="0"/>
                <a:ea typeface="Arial Narrow" charset="0"/>
                <a:cs typeface="Arial Narrow" charset="0"/>
              </a:rPr>
              <a:t>MA/MS</a:t>
            </a:r>
          </a:p>
        </p:txBody>
      </p:sp>
    </p:spTree>
    <p:extLst>
      <p:ext uri="{BB962C8B-B14F-4D97-AF65-F5344CB8AC3E}">
        <p14:creationId xmlns:p14="http://schemas.microsoft.com/office/powerpoint/2010/main" val="10097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882" y="3277183"/>
            <a:ext cx="6820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Kelson Sans" charset="0"/>
                <a:ea typeface="Kelson Sans" charset="0"/>
                <a:cs typeface="Kelson Sans" charset="0"/>
              </a:rPr>
              <a:t>Skills/Qualifications</a:t>
            </a:r>
            <a:endParaRPr lang="en-US" sz="6000" dirty="0">
              <a:solidFill>
                <a:schemeClr val="bg1"/>
              </a:solidFill>
              <a:latin typeface="Kelson Sans" charset="0"/>
              <a:ea typeface="Kelson Sans" charset="0"/>
              <a:cs typeface="Kelso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0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Coders and Programmers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359218" y="2158419"/>
            <a:ext cx="3408458" cy="3532095"/>
            <a:chOff x="6398931" y="2492188"/>
            <a:chExt cx="3408458" cy="3532095"/>
          </a:xfrm>
        </p:grpSpPr>
        <p:sp>
          <p:nvSpPr>
            <p:cNvPr id="6" name="Rectangle 5"/>
            <p:cNvSpPr/>
            <p:nvPr/>
          </p:nvSpPr>
          <p:spPr>
            <a:xfrm>
              <a:off x="6400801" y="3299012"/>
              <a:ext cx="3406588" cy="1165412"/>
            </a:xfrm>
            <a:prstGeom prst="rect">
              <a:avLst/>
            </a:prstGeom>
            <a:solidFill>
              <a:srgbClr val="056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98932" y="4568220"/>
              <a:ext cx="3406588" cy="649239"/>
            </a:xfrm>
            <a:prstGeom prst="rect">
              <a:avLst/>
            </a:prstGeom>
            <a:solidFill>
              <a:srgbClr val="056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iangle 7"/>
            <p:cNvSpPr/>
            <p:nvPr/>
          </p:nvSpPr>
          <p:spPr>
            <a:xfrm>
              <a:off x="6398932" y="2492188"/>
              <a:ext cx="3408457" cy="806824"/>
            </a:xfrm>
            <a:prstGeom prst="triangle">
              <a:avLst/>
            </a:prstGeom>
            <a:solidFill>
              <a:srgbClr val="056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/>
            <p:nvPr/>
          </p:nvSpPr>
          <p:spPr>
            <a:xfrm rot="10800000">
              <a:off x="6398931" y="5217459"/>
              <a:ext cx="3406587" cy="806824"/>
            </a:xfrm>
            <a:prstGeom prst="triangle">
              <a:avLst>
                <a:gd name="adj" fmla="val 49474"/>
              </a:avLst>
            </a:prstGeom>
            <a:solidFill>
              <a:srgbClr val="056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riangle 9"/>
          <p:cNvSpPr/>
          <p:nvPr/>
        </p:nvSpPr>
        <p:spPr>
          <a:xfrm>
            <a:off x="2581835" y="3174023"/>
            <a:ext cx="699247" cy="4034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/>
          <p:cNvSpPr/>
          <p:nvPr/>
        </p:nvSpPr>
        <p:spPr>
          <a:xfrm>
            <a:off x="2581835" y="3375729"/>
            <a:ext cx="699247" cy="403412"/>
          </a:xfrm>
          <a:prstGeom prst="triangle">
            <a:avLst/>
          </a:prstGeom>
          <a:solidFill>
            <a:srgbClr val="9EB254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/>
        </p:nvSpPr>
        <p:spPr>
          <a:xfrm>
            <a:off x="2581835" y="3577435"/>
            <a:ext cx="699247" cy="403412"/>
          </a:xfrm>
          <a:prstGeom prst="triangle">
            <a:avLst/>
          </a:prstGeom>
          <a:solidFill>
            <a:srgbClr val="9EB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04101" y="2526124"/>
            <a:ext cx="15744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64%</a:t>
            </a:r>
            <a:endParaRPr lang="en-US" sz="66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9702" y="3429816"/>
            <a:ext cx="206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Do not code or program for their job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101" y="4196545"/>
            <a:ext cx="15744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36%</a:t>
            </a:r>
            <a:endParaRPr lang="en-US" sz="66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0481" y="5102436"/>
            <a:ext cx="202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Said yes</a:t>
            </a:r>
            <a:endParaRPr lang="en-US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253" y="2218321"/>
            <a:ext cx="3525052" cy="352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2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4962</TotalTime>
  <Words>700</Words>
  <Application>Microsoft Macintosh PowerPoint</Application>
  <PresentationFormat>Widescreen</PresentationFormat>
  <Paragraphs>266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 Narrow</vt:lpstr>
      <vt:lpstr>Calibri</vt:lpstr>
      <vt:lpstr>Calibri Light</vt:lpstr>
      <vt:lpstr>Kelson Sans</vt:lpstr>
      <vt:lpstr>Wingdings</vt:lpstr>
      <vt:lpstr>Arial</vt:lpstr>
      <vt:lpstr>Office Theme</vt:lpstr>
      <vt:lpstr>Who are we?</vt:lpstr>
      <vt:lpstr>Who am I?</vt:lpstr>
      <vt:lpstr>PowerPoint Presentation</vt:lpstr>
      <vt:lpstr>Overview</vt:lpstr>
      <vt:lpstr>Job Title</vt:lpstr>
      <vt:lpstr>How long have you been in the curation field?</vt:lpstr>
      <vt:lpstr>Highest degree</vt:lpstr>
      <vt:lpstr>PowerPoint Presentation</vt:lpstr>
      <vt:lpstr>Coders and Programmers</vt:lpstr>
      <vt:lpstr>Former training as a bench scientist</vt:lpstr>
      <vt:lpstr>PowerPoint Presentation</vt:lpstr>
      <vt:lpstr>Average salary range – Worldwide </vt:lpstr>
      <vt:lpstr>Average salary range – United States</vt:lpstr>
      <vt:lpstr>PowerPoint Presentation</vt:lpstr>
      <vt:lpstr>Type of organization we work for</vt:lpstr>
      <vt:lpstr>How flexible are your working hours? </vt:lpstr>
      <vt:lpstr>How far away is your home institution?</vt:lpstr>
      <vt:lpstr>Work from home or at the office?</vt:lpstr>
      <vt:lpstr>PowerPoint Presentation</vt:lpstr>
      <vt:lpstr>Job satisfaction</vt:lpstr>
      <vt:lpstr>Career Progression</vt:lpstr>
      <vt:lpstr>Work environment</vt:lpstr>
      <vt:lpstr>Satisfaction with the way that you are evaluated in terms of your success in your job</vt:lpstr>
      <vt:lpstr>PowerPoint Presentation</vt:lpstr>
      <vt:lpstr>Have you been promoted while in your job?</vt:lpstr>
      <vt:lpstr>Leadership Roles</vt:lpstr>
      <vt:lpstr>PowerPoint Presentation</vt:lpstr>
      <vt:lpstr>Most Important Scholarly Products</vt:lpstr>
      <vt:lpstr>Thank you!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are we?</dc:title>
  <dc:creator>Nicole Vasilevsky</dc:creator>
  <cp:lastModifiedBy>Nicole Vasilevsky</cp:lastModifiedBy>
  <cp:revision>152</cp:revision>
  <cp:lastPrinted>2018-04-09T02:21:19Z</cp:lastPrinted>
  <dcterms:created xsi:type="dcterms:W3CDTF">2018-02-14T04:01:06Z</dcterms:created>
  <dcterms:modified xsi:type="dcterms:W3CDTF">2018-04-13T23:03:21Z</dcterms:modified>
</cp:coreProperties>
</file>